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2" r:id="rId17"/>
    <p:sldId id="273" r:id="rId18"/>
    <p:sldId id="274" r:id="rId19"/>
    <p:sldId id="275" r:id="rId20"/>
    <p:sldId id="270"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47" d="100"/>
          <a:sy n="47" d="100"/>
        </p:scale>
        <p:origin x="-125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6C438E4-EDDE-2D40-9563-0F66009ED07C}" type="datetimeFigureOut">
              <a:rPr lang="en-US" smtClean="0"/>
              <a:pPr/>
              <a:t>12/12/18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2F798B-292D-2D49-83A7-BDC946F9743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C438E4-EDDE-2D40-9563-0F66009ED07C}" type="datetimeFigureOut">
              <a:rPr lang="en-US" smtClean="0"/>
              <a:pPr/>
              <a:t>12/12/18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2F798B-292D-2D49-83A7-BDC946F9743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C438E4-EDDE-2D40-9563-0F66009ED07C}" type="datetimeFigureOut">
              <a:rPr lang="en-US" smtClean="0"/>
              <a:pPr/>
              <a:t>12/12/18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2F798B-292D-2D49-83A7-BDC946F9743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C438E4-EDDE-2D40-9563-0F66009ED07C}" type="datetimeFigureOut">
              <a:rPr lang="en-US" smtClean="0"/>
              <a:pPr/>
              <a:t>12/12/18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2F798B-292D-2D49-83A7-BDC946F9743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C438E4-EDDE-2D40-9563-0F66009ED07C}" type="datetimeFigureOut">
              <a:rPr lang="en-US" smtClean="0"/>
              <a:pPr/>
              <a:t>12/12/18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2F798B-292D-2D49-83A7-BDC946F9743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6C438E4-EDDE-2D40-9563-0F66009ED07C}" type="datetimeFigureOut">
              <a:rPr lang="en-US" smtClean="0"/>
              <a:pPr/>
              <a:t>12/12/18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2F798B-292D-2D49-83A7-BDC946F9743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6C438E4-EDDE-2D40-9563-0F66009ED07C}" type="datetimeFigureOut">
              <a:rPr lang="en-US" smtClean="0"/>
              <a:pPr/>
              <a:t>12/12/18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2F798B-292D-2D49-83A7-BDC946F9743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6C438E4-EDDE-2D40-9563-0F66009ED07C}" type="datetimeFigureOut">
              <a:rPr lang="en-US" smtClean="0"/>
              <a:pPr/>
              <a:t>12/12/18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2F798B-292D-2D49-83A7-BDC946F9743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C438E4-EDDE-2D40-9563-0F66009ED07C}" type="datetimeFigureOut">
              <a:rPr lang="en-US" smtClean="0"/>
              <a:pPr/>
              <a:t>12/12/18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2F798B-292D-2D49-83A7-BDC946F9743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C438E4-EDDE-2D40-9563-0F66009ED07C}" type="datetimeFigureOut">
              <a:rPr lang="en-US" smtClean="0"/>
              <a:pPr/>
              <a:t>12/12/18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2F798B-292D-2D49-83A7-BDC946F9743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C438E4-EDDE-2D40-9563-0F66009ED07C}" type="datetimeFigureOut">
              <a:rPr lang="en-US" smtClean="0"/>
              <a:pPr/>
              <a:t>12/12/18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2F798B-292D-2D49-83A7-BDC946F9743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C438E4-EDDE-2D40-9563-0F66009ED07C}" type="datetimeFigureOut">
              <a:rPr lang="en-US" smtClean="0"/>
              <a:pPr/>
              <a:t>12/12/18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2F798B-292D-2D49-83A7-BDC946F9743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Ramona Quimby, Age 8</a:t>
            </a:r>
            <a:br>
              <a:rPr lang="en-US" dirty="0" smtClean="0"/>
            </a:br>
            <a:r>
              <a:rPr lang="en-US" dirty="0" smtClean="0"/>
              <a:t>Chapter 3 Vocabulary</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timid</a:t>
            </a:r>
            <a:endParaRPr lang="en-US" dirty="0"/>
          </a:p>
        </p:txBody>
      </p:sp>
      <p:sp>
        <p:nvSpPr>
          <p:cNvPr id="3" name="Content Placeholder 2"/>
          <p:cNvSpPr>
            <a:spLocks noGrp="1"/>
          </p:cNvSpPr>
          <p:nvPr>
            <p:ph idx="1"/>
          </p:nvPr>
        </p:nvSpPr>
        <p:spPr/>
        <p:txBody>
          <a:bodyPr/>
          <a:lstStyle/>
          <a:p>
            <a:pPr>
              <a:buNone/>
            </a:pPr>
            <a:r>
              <a:rPr lang="en-US" dirty="0" smtClean="0"/>
              <a:t> “There were a number of ways of cracking eggs.  The most popular, and the real reason for bringing an egg to school, was knocking the egg against one’s head.  There were two ways of doing so, by a lot of </a:t>
            </a:r>
            <a:r>
              <a:rPr lang="en-US" b="1" dirty="0" smtClean="0"/>
              <a:t>timid </a:t>
            </a:r>
            <a:r>
              <a:rPr lang="en-US" dirty="0" smtClean="0"/>
              <a:t>little raps or by one big whack.”</a:t>
            </a:r>
          </a:p>
          <a:p>
            <a:pPr>
              <a:buNone/>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38604"/>
            <a:ext cx="8229600" cy="1143000"/>
          </a:xfrm>
        </p:spPr>
        <p:txBody>
          <a:bodyPr/>
          <a:lstStyle/>
          <a:p>
            <a:r>
              <a:rPr lang="en-US" dirty="0" smtClean="0"/>
              <a:t>timid = weak or shy</a:t>
            </a:r>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1982"/>
            <a:ext cx="8229600" cy="1143000"/>
          </a:xfrm>
        </p:spPr>
        <p:txBody>
          <a:bodyPr/>
          <a:lstStyle/>
          <a:p>
            <a:r>
              <a:rPr lang="en-US" dirty="0" smtClean="0"/>
              <a:t>commotion</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commotion</a:t>
            </a:r>
            <a:endParaRPr lang="en-US" dirty="0"/>
          </a:p>
        </p:txBody>
      </p:sp>
      <p:sp>
        <p:nvSpPr>
          <p:cNvPr id="3" name="Content Placeholder 2"/>
          <p:cNvSpPr>
            <a:spLocks noGrp="1"/>
          </p:cNvSpPr>
          <p:nvPr>
            <p:ph idx="1"/>
          </p:nvPr>
        </p:nvSpPr>
        <p:spPr/>
        <p:txBody>
          <a:bodyPr/>
          <a:lstStyle/>
          <a:p>
            <a:pPr>
              <a:buNone/>
            </a:pPr>
            <a:r>
              <a:rPr lang="en-US" dirty="0" smtClean="0"/>
              <a:t> “The teacher who was supervising lunch period came over to see what the </a:t>
            </a:r>
            <a:r>
              <a:rPr lang="en-US" b="1" dirty="0" smtClean="0"/>
              <a:t>commotion</a:t>
            </a:r>
            <a:r>
              <a:rPr lang="en-US" dirty="0" smtClean="0"/>
              <a:t> was all about.”</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46138"/>
            <a:ext cx="8229600" cy="1143000"/>
          </a:xfrm>
        </p:spPr>
        <p:txBody>
          <a:bodyPr/>
          <a:lstStyle/>
          <a:p>
            <a:r>
              <a:rPr lang="en-US" dirty="0" smtClean="0"/>
              <a:t>commotion = uproar</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1982"/>
            <a:ext cx="8229600" cy="1143000"/>
          </a:xfrm>
        </p:spPr>
        <p:txBody>
          <a:bodyPr/>
          <a:lstStyle/>
          <a:p>
            <a:r>
              <a:rPr lang="en-US" dirty="0" smtClean="0"/>
              <a:t>aloof</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aloof</a:t>
            </a:r>
            <a:endParaRPr lang="en-US" dirty="0"/>
          </a:p>
        </p:txBody>
      </p:sp>
      <p:sp>
        <p:nvSpPr>
          <p:cNvPr id="3" name="Content Placeholder 2"/>
          <p:cNvSpPr>
            <a:spLocks noGrp="1"/>
          </p:cNvSpPr>
          <p:nvPr>
            <p:ph idx="1"/>
          </p:nvPr>
        </p:nvSpPr>
        <p:spPr/>
        <p:txBody>
          <a:bodyPr/>
          <a:lstStyle/>
          <a:p>
            <a:pPr>
              <a:buNone/>
            </a:pPr>
            <a:r>
              <a:rPr lang="en-US" dirty="0" smtClean="0"/>
              <a:t> “Ramona did not want her principal to be her pal.  She wanted him to mind his own business, </a:t>
            </a:r>
            <a:r>
              <a:rPr lang="en-US" b="1" dirty="0" smtClean="0"/>
              <a:t>aloof</a:t>
            </a:r>
            <a:r>
              <a:rPr lang="en-US" dirty="0" smtClean="0"/>
              <a:t> and important, in his office.”</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73814"/>
            <a:ext cx="8229600" cy="1143000"/>
          </a:xfrm>
        </p:spPr>
        <p:txBody>
          <a:bodyPr/>
          <a:lstStyle/>
          <a:p>
            <a:r>
              <a:rPr lang="en-US" dirty="0" smtClean="0"/>
              <a:t>aloof = distant</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dirty="0" smtClean="0"/>
              <a:t>postpone</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postpone</a:t>
            </a:r>
            <a:endParaRPr lang="en-US" dirty="0"/>
          </a:p>
        </p:txBody>
      </p:sp>
      <p:sp>
        <p:nvSpPr>
          <p:cNvPr id="3" name="Content Placeholder 2"/>
          <p:cNvSpPr>
            <a:spLocks noGrp="1"/>
          </p:cNvSpPr>
          <p:nvPr>
            <p:ph idx="1"/>
          </p:nvPr>
        </p:nvSpPr>
        <p:spPr/>
        <p:txBody>
          <a:bodyPr/>
          <a:lstStyle/>
          <a:p>
            <a:pPr>
              <a:buNone/>
            </a:pPr>
            <a:r>
              <a:rPr lang="en-US" dirty="0" smtClean="0"/>
              <a:t>“ One of those days Willa Jean was sure to catch on that she was just reading a book, and Ramona wanted to </a:t>
            </a:r>
            <a:r>
              <a:rPr lang="en-US" b="1" dirty="0" smtClean="0"/>
              <a:t>postpone</a:t>
            </a:r>
            <a:r>
              <a:rPr lang="en-US" dirty="0" smtClean="0"/>
              <a:t> that time as long as possible</a:t>
            </a:r>
            <a:r>
              <a:rPr lang="en-US" smtClean="0"/>
              <a:t>.”`</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Synonyms!</a:t>
            </a:r>
            <a:endParaRPr lang="en-US" dirty="0"/>
          </a:p>
        </p:txBody>
      </p:sp>
      <p:sp>
        <p:nvSpPr>
          <p:cNvPr id="3" name="Content Placeholder 2"/>
          <p:cNvSpPr>
            <a:spLocks noGrp="1"/>
          </p:cNvSpPr>
          <p:nvPr>
            <p:ph idx="1"/>
          </p:nvPr>
        </p:nvSpPr>
        <p:spPr/>
        <p:txBody>
          <a:bodyPr/>
          <a:lstStyle/>
          <a:p>
            <a:pPr>
              <a:buNone/>
            </a:pPr>
            <a:r>
              <a:rPr lang="en-US" dirty="0" smtClean="0"/>
              <a:t>A </a:t>
            </a:r>
            <a:r>
              <a:rPr lang="en-US" b="1" dirty="0" smtClean="0"/>
              <a:t>synonym</a:t>
            </a:r>
            <a:r>
              <a:rPr lang="en-US" dirty="0" smtClean="0"/>
              <a:t> is a word that means the same as another word.  For example. happy and joyful are synonyms. Our vocabulary words for this chapter will be paired up with a synonym!</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46138"/>
            <a:ext cx="8229600" cy="1143000"/>
          </a:xfrm>
        </p:spPr>
        <p:txBody>
          <a:bodyPr/>
          <a:lstStyle/>
          <a:p>
            <a:r>
              <a:rPr lang="en-US" dirty="0" smtClean="0"/>
              <a:t>postpone = delay</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28700"/>
            <a:ext cx="8229600" cy="1143000"/>
          </a:xfrm>
        </p:spPr>
        <p:txBody>
          <a:bodyPr/>
          <a:lstStyle/>
          <a:p>
            <a:r>
              <a:rPr lang="en-US" dirty="0" smtClean="0"/>
              <a:t>fad</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fad</a:t>
            </a:r>
            <a:endParaRPr lang="en-US" dirty="0"/>
          </a:p>
        </p:txBody>
      </p:sp>
      <p:sp>
        <p:nvSpPr>
          <p:cNvPr id="3" name="Content Placeholder 2"/>
          <p:cNvSpPr>
            <a:spLocks noGrp="1"/>
          </p:cNvSpPr>
          <p:nvPr>
            <p:ph idx="1"/>
          </p:nvPr>
        </p:nvSpPr>
        <p:spPr>
          <a:xfrm>
            <a:off x="457200" y="1645661"/>
            <a:ext cx="8229600" cy="4525963"/>
          </a:xfrm>
        </p:spPr>
        <p:txBody>
          <a:bodyPr>
            <a:normAutofit fontScale="92500" lnSpcReduction="20000"/>
          </a:bodyPr>
          <a:lstStyle/>
          <a:p>
            <a:pPr algn="ctr">
              <a:buNone/>
            </a:pPr>
            <a:r>
              <a:rPr lang="en-US" sz="4000" dirty="0" smtClean="0"/>
              <a:t>  “Last week the </a:t>
            </a:r>
            <a:r>
              <a:rPr lang="en-US" sz="4000" b="1" dirty="0" smtClean="0"/>
              <a:t>fad </a:t>
            </a:r>
            <a:r>
              <a:rPr lang="en-US" sz="4000" dirty="0" smtClean="0"/>
              <a:t>had been individual bags of corn chips.”</a:t>
            </a:r>
          </a:p>
          <a:p>
            <a:pPr algn="ctr">
              <a:buNone/>
            </a:pPr>
            <a:endParaRPr lang="en-US" sz="4000" dirty="0" smtClean="0"/>
          </a:p>
          <a:p>
            <a:pPr algn="ctr">
              <a:buNone/>
            </a:pPr>
            <a:r>
              <a:rPr lang="en-US" sz="4000" dirty="0" smtClean="0"/>
              <a:t>“Ramona liked deviled eggs, </a:t>
            </a:r>
          </a:p>
          <a:p>
            <a:pPr algn="ctr">
              <a:buNone/>
            </a:pPr>
            <a:r>
              <a:rPr lang="en-US" sz="4000" dirty="0" smtClean="0"/>
              <a:t>but deviled eggs were not the </a:t>
            </a:r>
            <a:r>
              <a:rPr lang="en-US" sz="4000" b="1" dirty="0" smtClean="0"/>
              <a:t>fad</a:t>
            </a:r>
            <a:r>
              <a:rPr lang="en-US" sz="4000" dirty="0" smtClean="0"/>
              <a:t>, </a:t>
            </a:r>
          </a:p>
          <a:p>
            <a:pPr algn="ctr">
              <a:buNone/>
            </a:pPr>
            <a:r>
              <a:rPr lang="en-US" sz="4000" dirty="0" smtClean="0"/>
              <a:t>at least not this week.</a:t>
            </a:r>
          </a:p>
          <a:p>
            <a:pPr>
              <a:buNone/>
            </a:pPr>
            <a:endParaRPr lang="en-US" dirty="0" smtClean="0"/>
          </a:p>
          <a:p>
            <a:pPr>
              <a:buNone/>
            </a:pPr>
            <a:r>
              <a:rPr lang="en-US" dirty="0" smtClean="0"/>
              <a:t> </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46138"/>
            <a:ext cx="8229600" cy="1143000"/>
          </a:xfrm>
        </p:spPr>
        <p:txBody>
          <a:bodyPr/>
          <a:lstStyle/>
          <a:p>
            <a:r>
              <a:rPr lang="en-US" dirty="0" smtClean="0"/>
              <a:t>fad = trend</a:t>
            </a:r>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28700"/>
            <a:ext cx="8229600" cy="1143000"/>
          </a:xfrm>
        </p:spPr>
        <p:txBody>
          <a:bodyPr/>
          <a:lstStyle/>
          <a:p>
            <a:r>
              <a:rPr lang="en-US" dirty="0" smtClean="0"/>
              <a:t>objected</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objected</a:t>
            </a:r>
            <a:endParaRPr lang="en-US" dirty="0"/>
          </a:p>
        </p:txBody>
      </p:sp>
      <p:sp>
        <p:nvSpPr>
          <p:cNvPr id="3" name="Content Placeholder 2"/>
          <p:cNvSpPr>
            <a:spLocks noGrp="1"/>
          </p:cNvSpPr>
          <p:nvPr>
            <p:ph idx="1"/>
          </p:nvPr>
        </p:nvSpPr>
        <p:spPr/>
        <p:txBody>
          <a:bodyPr/>
          <a:lstStyle/>
          <a:p>
            <a:pPr algn="ctr">
              <a:buNone/>
            </a:pPr>
            <a:r>
              <a:rPr lang="en-US" dirty="0" smtClean="0"/>
              <a:t> “Ramona had been left out of the </a:t>
            </a:r>
            <a:r>
              <a:rPr lang="en-US" b="1" dirty="0" smtClean="0"/>
              <a:t>fad </a:t>
            </a:r>
          </a:p>
          <a:p>
            <a:pPr algn="ctr">
              <a:buNone/>
            </a:pPr>
            <a:r>
              <a:rPr lang="en-US" dirty="0" smtClean="0"/>
              <a:t> because her mother </a:t>
            </a:r>
            <a:r>
              <a:rPr lang="en-US" b="1" dirty="0" smtClean="0"/>
              <a:t>objected </a:t>
            </a:r>
            <a:r>
              <a:rPr lang="en-US" dirty="0" smtClean="0"/>
              <a:t>to</a:t>
            </a:r>
          </a:p>
          <a:p>
            <a:pPr algn="ctr">
              <a:buNone/>
            </a:pPr>
            <a:r>
              <a:rPr lang="en-US" dirty="0" smtClean="0"/>
              <a:t> spending money on junk food.”</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46138"/>
            <a:ext cx="8229600" cy="1143000"/>
          </a:xfrm>
        </p:spPr>
        <p:txBody>
          <a:bodyPr/>
          <a:lstStyle/>
          <a:p>
            <a:r>
              <a:rPr lang="en-US" dirty="0" smtClean="0"/>
              <a:t>objected = protested</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34940"/>
            <a:ext cx="8229600" cy="1143000"/>
          </a:xfrm>
        </p:spPr>
        <p:txBody>
          <a:bodyPr/>
          <a:lstStyle/>
          <a:p>
            <a:r>
              <a:rPr lang="en-US" dirty="0" smtClean="0"/>
              <a:t>timid</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142</TotalTime>
  <Words>278</Words>
  <Application>Microsoft Macintosh PowerPoint</Application>
  <PresentationFormat>On-screen Show (4:3)</PresentationFormat>
  <Paragraphs>35</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Ramona Quimby, Age 8 Chapter 3 Vocabulary</vt:lpstr>
      <vt:lpstr>Synonyms!</vt:lpstr>
      <vt:lpstr>fad</vt:lpstr>
      <vt:lpstr>fad</vt:lpstr>
      <vt:lpstr>fad = trend</vt:lpstr>
      <vt:lpstr>objected</vt:lpstr>
      <vt:lpstr>objected</vt:lpstr>
      <vt:lpstr>objected = protested</vt:lpstr>
      <vt:lpstr>timid</vt:lpstr>
      <vt:lpstr>timid</vt:lpstr>
      <vt:lpstr>timid = weak or shy</vt:lpstr>
      <vt:lpstr>commotion</vt:lpstr>
      <vt:lpstr>commotion</vt:lpstr>
      <vt:lpstr>commotion = uproar</vt:lpstr>
      <vt:lpstr>aloof</vt:lpstr>
      <vt:lpstr>aloof</vt:lpstr>
      <vt:lpstr>aloof = distant</vt:lpstr>
      <vt:lpstr>postpone</vt:lpstr>
      <vt:lpstr>postpone</vt:lpstr>
      <vt:lpstr>postpone = delay</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Ramona Quimby, Age 8 Chapter 3 Vocabulary</dc:title>
  <dc:creator>Mary Jayne Menezes</dc:creator>
  <cp:lastModifiedBy>Mary Jane Menezes</cp:lastModifiedBy>
  <cp:revision>6</cp:revision>
  <dcterms:created xsi:type="dcterms:W3CDTF">2015-04-28T17:39:30Z</dcterms:created>
  <dcterms:modified xsi:type="dcterms:W3CDTF">2018-12-12T18:23:11Z</dcterms:modified>
</cp:coreProperties>
</file>